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9" r:id="rId2"/>
    <p:sldId id="260" r:id="rId3"/>
    <p:sldId id="292" r:id="rId4"/>
    <p:sldId id="256" r:id="rId5"/>
    <p:sldId id="295" r:id="rId6"/>
    <p:sldId id="296" r:id="rId7"/>
    <p:sldId id="298" r:id="rId8"/>
    <p:sldId id="294" r:id="rId9"/>
    <p:sldId id="297" r:id="rId10"/>
    <p:sldId id="293" r:id="rId11"/>
    <p:sldId id="299" r:id="rId12"/>
    <p:sldId id="302" r:id="rId13"/>
    <p:sldId id="301" r:id="rId14"/>
    <p:sldId id="303" r:id="rId15"/>
    <p:sldId id="304" r:id="rId16"/>
    <p:sldId id="305" r:id="rId17"/>
    <p:sldId id="306" r:id="rId18"/>
    <p:sldId id="307" r:id="rId19"/>
    <p:sldId id="309" r:id="rId20"/>
    <p:sldId id="310" r:id="rId21"/>
    <p:sldId id="313" r:id="rId22"/>
    <p:sldId id="314" r:id="rId23"/>
    <p:sldId id="315" r:id="rId24"/>
    <p:sldId id="311" r:id="rId25"/>
    <p:sldId id="312" r:id="rId26"/>
    <p:sldId id="308" r:id="rId27"/>
  </p:sldIdLst>
  <p:sldSz cx="18288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Mengyuan" initials="LM" lastIdx="1" clrIdx="0">
    <p:extLst>
      <p:ext uri="{19B8F6BF-5375-455C-9EA6-DF929625EA0E}">
        <p15:presenceInfo xmlns:p15="http://schemas.microsoft.com/office/powerpoint/2012/main" userId="S::ml4424@cumc.columbia.edu::104dee66-54fe-4ae0-b396-4090be5b50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5E"/>
    <a:srgbClr val="5AB4AC"/>
    <a:srgbClr val="C7EBE5"/>
    <a:srgbClr val="F7E9C4"/>
    <a:srgbClr val="D8B365"/>
    <a:srgbClr val="8C5009"/>
    <a:srgbClr val="8DD3C7"/>
    <a:srgbClr val="FC8072"/>
    <a:srgbClr val="FFFFB3"/>
    <a:srgbClr val="8ED3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00"/>
    <p:restoredTop sz="91573"/>
  </p:normalViewPr>
  <p:slideViewPr>
    <p:cSldViewPr snapToGrid="0" snapToObjects="1">
      <p:cViewPr varScale="1">
        <p:scale>
          <a:sx n="85" d="100"/>
          <a:sy n="85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accent1_2" csCatId="accent1" phldr="1"/>
      <dgm:spPr/>
    </dgm:pt>
    <dgm:pt modelId="{95407643-C28C-3A45-BAEC-C726A4D125B9}">
      <dgm:prSet phldrT="[Text]" custT="1"/>
      <dgm:spPr>
        <a:noFill/>
        <a:ln w="38100">
          <a:solidFill>
            <a:srgbClr val="FEFFB3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Rural Cluster</a:t>
          </a:r>
          <a:endParaRPr lang="en-US" sz="1800" b="1" dirty="0">
            <a:solidFill>
              <a:schemeClr val="tx1"/>
            </a:solidFill>
          </a:endParaRP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/>
      <dgm:spPr>
        <a:noFill/>
        <a:ln w="38100">
          <a:solidFill>
            <a:srgbClr val="FB8072"/>
          </a:solidFill>
        </a:ln>
      </dgm:spPr>
      <dgm:t>
        <a:bodyPr/>
        <a:lstStyle/>
        <a:p>
          <a:r>
            <a:rPr lang="en-US" b="1" dirty="0">
              <a:solidFill>
                <a:schemeClr val="tx1"/>
              </a:solidFill>
            </a:rPr>
            <a:t>Reservation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noFill/>
        <a:ln w="38100">
          <a:solidFill>
            <a:srgbClr val="8ED3C6"/>
          </a:solidFill>
        </a:ln>
      </dgm:spPr>
      <dgm:t>
        <a:bodyPr/>
        <a:lstStyle/>
        <a:p>
          <a:r>
            <a:rPr lang="en-US" sz="1800" b="1">
              <a:solidFill>
                <a:schemeClr val="tx1"/>
              </a:solidFill>
            </a:rPr>
            <a:t>Census</a:t>
          </a:r>
          <a:endParaRPr lang="en-US" sz="1700" b="1" dirty="0">
            <a:solidFill>
              <a:schemeClr val="tx1"/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89665E5A-735A-1A4D-A574-E7E34EC0FD51}" type="pres">
      <dgm:prSet presAssocID="{140AE4D9-6E3E-CA43-BC71-F24EF8A126FB}" presName="circ2" presStyleLbl="vennNode1" presStyleIdx="1" presStyleCnt="3" custLinFactNeighborY="-7180"/>
      <dgm:spPr/>
    </dgm:pt>
    <dgm:pt modelId="{586F53AD-2939-514A-82BF-629422AD419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FD1C7FFC-6238-CF44-A40A-A539595B5EC9}" type="pres">
      <dgm:prSet presAssocID="{6E97368D-03EE-6A41-BAF6-2122B407B1D5}" presName="circ3" presStyleLbl="vennNode1" presStyleIdx="2" presStyleCnt="3" custLinFactNeighborY="-7180"/>
      <dgm:spPr/>
    </dgm:pt>
    <dgm:pt modelId="{0A6A3D32-EF11-FB48-B18D-0A7F267B3FD9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14EBE0C-1C54-684A-87D9-EA7DF0C5BCDB}" type="presOf" srcId="{95407643-C28C-3A45-BAEC-C726A4D125B9}" destId="{D185D724-7E74-4841-92CF-C326CCD9DC70}" srcOrd="1" destOrd="0" presId="urn:microsoft.com/office/officeart/2005/8/layout/venn1"/>
    <dgm:cxn modelId="{10F70D27-2EDD-434C-A581-A1DFB47FDBC9}" type="presOf" srcId="{140AE4D9-6E3E-CA43-BC71-F24EF8A126FB}" destId="{89665E5A-735A-1A4D-A574-E7E34EC0FD51}" srcOrd="0" destOrd="0" presId="urn:microsoft.com/office/officeart/2005/8/layout/venn1"/>
    <dgm:cxn modelId="{21EDC65B-5C0B-AF42-982D-3DDC1C00428A}" type="presOf" srcId="{6E97368D-03EE-6A41-BAF6-2122B407B1D5}" destId="{FD1C7FFC-6238-CF44-A40A-A539595B5EC9}" srcOrd="0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085C88A1-3528-C644-967F-5AABDDB1E0C6}" type="presOf" srcId="{140AE4D9-6E3E-CA43-BC71-F24EF8A126FB}" destId="{586F53AD-2939-514A-82BF-629422AD4198}" srcOrd="1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D04A19D6-DE7F-334A-AE5C-497C84B7C242}" type="presOf" srcId="{95407643-C28C-3A45-BAEC-C726A4D125B9}" destId="{EAA1B136-D65D-2E42-A869-517E520FF6FA}" srcOrd="0" destOrd="0" presId="urn:microsoft.com/office/officeart/2005/8/layout/venn1"/>
    <dgm:cxn modelId="{315848EC-76F0-8A41-8B9F-85DC42593A75}" type="presOf" srcId="{6E97368D-03EE-6A41-BAF6-2122B407B1D5}" destId="{0A6A3D32-EF11-FB48-B18D-0A7F267B3FD9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FAC49E48-890C-F14E-8784-17AF073A62AE}" type="presParOf" srcId="{2DD8B8CE-BDD4-C344-98CC-0E31F4DD020E}" destId="{EAA1B136-D65D-2E42-A869-517E520FF6FA}" srcOrd="0" destOrd="0" presId="urn:microsoft.com/office/officeart/2005/8/layout/venn1"/>
    <dgm:cxn modelId="{6D20B244-FF68-E745-B65B-2052D75F8DE2}" type="presParOf" srcId="{2DD8B8CE-BDD4-C344-98CC-0E31F4DD020E}" destId="{D185D724-7E74-4841-92CF-C326CCD9DC70}" srcOrd="1" destOrd="0" presId="urn:microsoft.com/office/officeart/2005/8/layout/venn1"/>
    <dgm:cxn modelId="{A2071ABC-BB09-E845-BBC4-F9B604C14B1D}" type="presParOf" srcId="{2DD8B8CE-BDD4-C344-98CC-0E31F4DD020E}" destId="{89665E5A-735A-1A4D-A574-E7E34EC0FD51}" srcOrd="2" destOrd="0" presId="urn:microsoft.com/office/officeart/2005/8/layout/venn1"/>
    <dgm:cxn modelId="{7228E9AF-A784-1247-B431-88E2A9271A38}" type="presParOf" srcId="{2DD8B8CE-BDD4-C344-98CC-0E31F4DD020E}" destId="{586F53AD-2939-514A-82BF-629422AD4198}" srcOrd="3" destOrd="0" presId="urn:microsoft.com/office/officeart/2005/8/layout/venn1"/>
    <dgm:cxn modelId="{3E06152F-F829-5D4A-8B3F-6D5327F19BA9}" type="presParOf" srcId="{2DD8B8CE-BDD4-C344-98CC-0E31F4DD020E}" destId="{FD1C7FFC-6238-CF44-A40A-A539595B5EC9}" srcOrd="4" destOrd="0" presId="urn:microsoft.com/office/officeart/2005/8/layout/venn1"/>
    <dgm:cxn modelId="{1EDDAA51-4C70-C64C-B456-13EF89127A87}" type="presParOf" srcId="{2DD8B8CE-BDD4-C344-98CC-0E31F4DD020E}" destId="{0A6A3D32-EF11-FB48-B18D-0A7F267B3FD9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9D1963C-B31A-D845-95EB-AF70D74CF987}" type="doc">
      <dgm:prSet loTypeId="urn:microsoft.com/office/officeart/2005/8/layout/venn1" loCatId="" qsTypeId="urn:microsoft.com/office/officeart/2005/8/quickstyle/simple2" qsCatId="simple" csTypeId="urn:microsoft.com/office/officeart/2005/8/colors/colorful1" csCatId="colorful" phldr="1"/>
      <dgm:spPr/>
    </dgm:pt>
    <dgm:pt modelId="{95407643-C28C-3A45-BAEC-C726A4D125B9}">
      <dgm:prSet phldrT="[Text]" custT="1"/>
      <dgm:spPr>
        <a:solidFill>
          <a:srgbClr val="FFFFB3"/>
        </a:solidFill>
      </dgm:spPr>
      <dgm:t>
        <a:bodyPr/>
        <a:lstStyle/>
        <a:p>
          <a:r>
            <a:rPr lang="en-US" sz="1800" b="1" dirty="0"/>
            <a:t>Rural Cluster</a:t>
          </a:r>
        </a:p>
      </dgm:t>
    </dgm:pt>
    <dgm:pt modelId="{14AF18D6-15D9-1643-AC30-9DCBECF8E158}" type="par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DFC3C4D-18CB-FE42-BA52-0B12C32FBAF9}" type="sibTrans" cxnId="{14388376-ED98-B847-8886-390CDCD20D30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140AE4D9-6E3E-CA43-BC71-F24EF8A126FB}">
      <dgm:prSet phldrT="[Text]" custT="1"/>
      <dgm:spPr>
        <a:solidFill>
          <a:srgbClr val="FC8072">
            <a:alpha val="61000"/>
          </a:srgbClr>
        </a:solidFill>
      </dgm:spPr>
      <dgm:t>
        <a:bodyPr/>
        <a:lstStyle/>
        <a:p>
          <a:r>
            <a:rPr lang="en-US" sz="1800" b="1" dirty="0"/>
            <a:t>Federally recognized tribal entity</a:t>
          </a:r>
        </a:p>
      </dgm:t>
    </dgm:pt>
    <dgm:pt modelId="{31638208-F314-E34E-A4AF-4768E6B60649}" type="par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A94A6145-F665-4744-BB84-A65D5348EC99}" type="sibTrans" cxnId="{E4EF6ACE-5E88-7A45-9BC9-953310D7BB2E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6E97368D-03EE-6A41-BAF6-2122B407B1D5}">
      <dgm:prSet phldrT="[Text]" custT="1"/>
      <dgm:spPr>
        <a:solidFill>
          <a:srgbClr val="8DD3C7">
            <a:alpha val="61000"/>
          </a:srgbClr>
        </a:solidFill>
      </dgm:spPr>
      <dgm:t>
        <a:bodyPr/>
        <a:lstStyle/>
        <a:p>
          <a:r>
            <a:rPr lang="en-US" sz="1800" b="1" dirty="0"/>
            <a:t>Census</a:t>
          </a:r>
          <a:endParaRPr lang="en-US" sz="1700" b="1" dirty="0"/>
        </a:p>
      </dgm:t>
    </dgm:pt>
    <dgm:pt modelId="{6CE313D3-AA43-0D40-A5A7-E865F6E18BF7}" type="sib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E1FBF0F7-0BDB-9845-8D81-B96FAD4B1815}" type="parTrans" cxnId="{54B456FF-D930-D243-8E33-17DB03B862DB}">
      <dgm:prSet/>
      <dgm:spPr/>
      <dgm:t>
        <a:bodyPr/>
        <a:lstStyle/>
        <a:p>
          <a:endParaRPr lang="en-US">
            <a:solidFill>
              <a:schemeClr val="accent1">
                <a:hueOff val="0"/>
                <a:satOff val="0"/>
                <a:lumOff val="0"/>
              </a:schemeClr>
            </a:solidFill>
          </a:endParaRPr>
        </a:p>
      </dgm:t>
    </dgm:pt>
    <dgm:pt modelId="{2DD8B8CE-BDD4-C344-98CC-0E31F4DD020E}" type="pres">
      <dgm:prSet presAssocID="{39D1963C-B31A-D845-95EB-AF70D74CF987}" presName="compositeShape" presStyleCnt="0">
        <dgm:presLayoutVars>
          <dgm:chMax val="7"/>
          <dgm:dir/>
          <dgm:resizeHandles val="exact"/>
        </dgm:presLayoutVars>
      </dgm:prSet>
      <dgm:spPr/>
    </dgm:pt>
    <dgm:pt modelId="{EAA1B136-D65D-2E42-A869-517E520FF6FA}" type="pres">
      <dgm:prSet presAssocID="{95407643-C28C-3A45-BAEC-C726A4D125B9}" presName="circ1" presStyleLbl="vennNode1" presStyleIdx="0" presStyleCnt="3"/>
      <dgm:spPr/>
    </dgm:pt>
    <dgm:pt modelId="{D185D724-7E74-4841-92CF-C326CCD9DC70}" type="pres">
      <dgm:prSet presAssocID="{95407643-C28C-3A45-BAEC-C726A4D125B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3A70648-E589-6E4B-AFD5-54EB8D2EC9E2}" type="pres">
      <dgm:prSet presAssocID="{140AE4D9-6E3E-CA43-BC71-F24EF8A126FB}" presName="circ2" presStyleLbl="vennNode1" presStyleIdx="1" presStyleCnt="3" custLinFactNeighborY="-656"/>
      <dgm:spPr/>
    </dgm:pt>
    <dgm:pt modelId="{31B6EC49-FE2D-5843-B080-971B586937E8}" type="pres">
      <dgm:prSet presAssocID="{140AE4D9-6E3E-CA43-BC71-F24EF8A126FB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63E7B70B-ADF5-3D4D-8BBC-989B0020F119}" type="pres">
      <dgm:prSet presAssocID="{6E97368D-03EE-6A41-BAF6-2122B407B1D5}" presName="circ3" presStyleLbl="vennNode1" presStyleIdx="2" presStyleCnt="3"/>
      <dgm:spPr/>
    </dgm:pt>
    <dgm:pt modelId="{940A14AE-AD41-A94C-9E14-A81EB5CDC59A}" type="pres">
      <dgm:prSet presAssocID="{6E97368D-03EE-6A41-BAF6-2122B407B1D5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CA79374D-2752-8640-B478-C7CA52722216}" type="presOf" srcId="{95407643-C28C-3A45-BAEC-C726A4D125B9}" destId="{EAA1B136-D65D-2E42-A869-517E520FF6FA}" srcOrd="0" destOrd="0" presId="urn:microsoft.com/office/officeart/2005/8/layout/venn1"/>
    <dgm:cxn modelId="{410EB750-BFBF-994B-80B9-E5C271F6589B}" type="presOf" srcId="{6E97368D-03EE-6A41-BAF6-2122B407B1D5}" destId="{940A14AE-AD41-A94C-9E14-A81EB5CDC59A}" srcOrd="1" destOrd="0" presId="urn:microsoft.com/office/officeart/2005/8/layout/venn1"/>
    <dgm:cxn modelId="{14388376-ED98-B847-8886-390CDCD20D30}" srcId="{39D1963C-B31A-D845-95EB-AF70D74CF987}" destId="{95407643-C28C-3A45-BAEC-C726A4D125B9}" srcOrd="0" destOrd="0" parTransId="{14AF18D6-15D9-1643-AC30-9DCBECF8E158}" sibTransId="{1DFC3C4D-18CB-FE42-BA52-0B12C32FBAF9}"/>
    <dgm:cxn modelId="{E48B8F78-318D-524E-B654-239BE84302BB}" type="presOf" srcId="{140AE4D9-6E3E-CA43-BC71-F24EF8A126FB}" destId="{13A70648-E589-6E4B-AFD5-54EB8D2EC9E2}" srcOrd="0" destOrd="0" presId="urn:microsoft.com/office/officeart/2005/8/layout/venn1"/>
    <dgm:cxn modelId="{BDBE6999-F232-4741-8BE2-E72051E30225}" type="presOf" srcId="{6E97368D-03EE-6A41-BAF6-2122B407B1D5}" destId="{63E7B70B-ADF5-3D4D-8BBC-989B0020F119}" srcOrd="0" destOrd="0" presId="urn:microsoft.com/office/officeart/2005/8/layout/venn1"/>
    <dgm:cxn modelId="{A5F77CA2-F9EA-D344-A2FB-92E37250DD94}" type="presOf" srcId="{39D1963C-B31A-D845-95EB-AF70D74CF987}" destId="{2DD8B8CE-BDD4-C344-98CC-0E31F4DD020E}" srcOrd="0" destOrd="0" presId="urn:microsoft.com/office/officeart/2005/8/layout/venn1"/>
    <dgm:cxn modelId="{D6EEAAB0-2A0A-BC46-B1AF-E5EC5564450C}" type="presOf" srcId="{140AE4D9-6E3E-CA43-BC71-F24EF8A126FB}" destId="{31B6EC49-FE2D-5843-B080-971B586937E8}" srcOrd="1" destOrd="0" presId="urn:microsoft.com/office/officeart/2005/8/layout/venn1"/>
    <dgm:cxn modelId="{E4EF6ACE-5E88-7A45-9BC9-953310D7BB2E}" srcId="{39D1963C-B31A-D845-95EB-AF70D74CF987}" destId="{140AE4D9-6E3E-CA43-BC71-F24EF8A126FB}" srcOrd="1" destOrd="0" parTransId="{31638208-F314-E34E-A4AF-4768E6B60649}" sibTransId="{A94A6145-F665-4744-BB84-A65D5348EC99}"/>
    <dgm:cxn modelId="{7D2A97E6-72B2-2C44-A9C3-396F3634AC82}" type="presOf" srcId="{95407643-C28C-3A45-BAEC-C726A4D125B9}" destId="{D185D724-7E74-4841-92CF-C326CCD9DC70}" srcOrd="1" destOrd="0" presId="urn:microsoft.com/office/officeart/2005/8/layout/venn1"/>
    <dgm:cxn modelId="{54B456FF-D930-D243-8E33-17DB03B862DB}" srcId="{39D1963C-B31A-D845-95EB-AF70D74CF987}" destId="{6E97368D-03EE-6A41-BAF6-2122B407B1D5}" srcOrd="2" destOrd="0" parTransId="{E1FBF0F7-0BDB-9845-8D81-B96FAD4B1815}" sibTransId="{6CE313D3-AA43-0D40-A5A7-E865F6E18BF7}"/>
    <dgm:cxn modelId="{97041502-8776-2443-9C97-34F3669F6C4A}" type="presParOf" srcId="{2DD8B8CE-BDD4-C344-98CC-0E31F4DD020E}" destId="{EAA1B136-D65D-2E42-A869-517E520FF6FA}" srcOrd="0" destOrd="0" presId="urn:microsoft.com/office/officeart/2005/8/layout/venn1"/>
    <dgm:cxn modelId="{FDF85F29-0F7D-A34B-A7FB-8DF6DBC0B3BA}" type="presParOf" srcId="{2DD8B8CE-BDD4-C344-98CC-0E31F4DD020E}" destId="{D185D724-7E74-4841-92CF-C326CCD9DC70}" srcOrd="1" destOrd="0" presId="urn:microsoft.com/office/officeart/2005/8/layout/venn1"/>
    <dgm:cxn modelId="{14B183A6-B3B5-874B-A2F9-528CFBD9BD36}" type="presParOf" srcId="{2DD8B8CE-BDD4-C344-98CC-0E31F4DD020E}" destId="{13A70648-E589-6E4B-AFD5-54EB8D2EC9E2}" srcOrd="2" destOrd="0" presId="urn:microsoft.com/office/officeart/2005/8/layout/venn1"/>
    <dgm:cxn modelId="{ACE477BA-083D-5D4F-A851-F403BB0F0C32}" type="presParOf" srcId="{2DD8B8CE-BDD4-C344-98CC-0E31F4DD020E}" destId="{31B6EC49-FE2D-5843-B080-971B586937E8}" srcOrd="3" destOrd="0" presId="urn:microsoft.com/office/officeart/2005/8/layout/venn1"/>
    <dgm:cxn modelId="{BC65EE5D-2A7C-8444-A5FB-DB2FB920314A}" type="presParOf" srcId="{2DD8B8CE-BDD4-C344-98CC-0E31F4DD020E}" destId="{63E7B70B-ADF5-3D4D-8BBC-989B0020F119}" srcOrd="4" destOrd="0" presId="urn:microsoft.com/office/officeart/2005/8/layout/venn1"/>
    <dgm:cxn modelId="{F4522CEA-034B-1146-B5AC-D52E9158BCCB}" type="presParOf" srcId="{2DD8B8CE-BDD4-C344-98CC-0E31F4DD020E}" destId="{940A14AE-AD41-A94C-9E14-A81EB5CDC59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noFill/>
        <a:ln w="38100" cap="flat" cmpd="sng" algn="ctr">
          <a:solidFill>
            <a:srgbClr val="FEFFB3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Rural Cluster</a:t>
          </a:r>
          <a:endParaRPr lang="en-US" sz="1800" b="1" kern="1200" dirty="0">
            <a:solidFill>
              <a:schemeClr val="tx1"/>
            </a:solidFill>
          </a:endParaRPr>
        </a:p>
      </dsp:txBody>
      <dsp:txXfrm>
        <a:off x="1661472" y="401562"/>
        <a:ext cx="1503722" cy="922739"/>
      </dsp:txXfrm>
    </dsp:sp>
    <dsp:sp modelId="{89665E5A-735A-1A4D-A574-E7E34EC0FD51}">
      <dsp:nvSpPr>
        <dsp:cNvPr id="0" name=""/>
        <dsp:cNvSpPr/>
      </dsp:nvSpPr>
      <dsp:spPr>
        <a:xfrm>
          <a:off x="21279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FB8072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1" kern="1200" dirty="0">
              <a:solidFill>
                <a:schemeClr val="tx1"/>
              </a:solidFill>
            </a:rPr>
            <a:t>Reservation</a:t>
          </a:r>
        </a:p>
      </dsp:txBody>
      <dsp:txXfrm>
        <a:off x="2755088" y="1706793"/>
        <a:ext cx="1230318" cy="1127792"/>
      </dsp:txXfrm>
    </dsp:sp>
    <dsp:sp modelId="{FD1C7FFC-6238-CF44-A40A-A539595B5EC9}">
      <dsp:nvSpPr>
        <dsp:cNvPr id="0" name=""/>
        <dsp:cNvSpPr/>
      </dsp:nvSpPr>
      <dsp:spPr>
        <a:xfrm>
          <a:off x="648167" y="1177073"/>
          <a:ext cx="2050531" cy="2050531"/>
        </a:xfrm>
        <a:prstGeom prst="ellipse">
          <a:avLst/>
        </a:prstGeom>
        <a:noFill/>
        <a:ln w="38100" cap="flat" cmpd="sng" algn="ctr">
          <a:solidFill>
            <a:srgbClr val="8ED3C6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>
              <a:solidFill>
                <a:schemeClr val="tx1"/>
              </a:solidFill>
            </a:rPr>
            <a:t>Census</a:t>
          </a:r>
          <a:endParaRPr lang="en-US" sz="1700" b="1" kern="1200" dirty="0">
            <a:solidFill>
              <a:schemeClr val="tx1"/>
            </a:solidFill>
          </a:endParaRPr>
        </a:p>
      </dsp:txBody>
      <dsp:txXfrm>
        <a:off x="841259" y="1706793"/>
        <a:ext cx="1230318" cy="1127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1B136-D65D-2E42-A869-517E520FF6FA}">
      <dsp:nvSpPr>
        <dsp:cNvPr id="0" name=""/>
        <dsp:cNvSpPr/>
      </dsp:nvSpPr>
      <dsp:spPr>
        <a:xfrm>
          <a:off x="1388067" y="42719"/>
          <a:ext cx="2050531" cy="2050531"/>
        </a:xfrm>
        <a:prstGeom prst="ellipse">
          <a:avLst/>
        </a:prstGeom>
        <a:solidFill>
          <a:srgbClr val="FFFFB3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Rural Cluster</a:t>
          </a:r>
        </a:p>
      </dsp:txBody>
      <dsp:txXfrm>
        <a:off x="1661472" y="401562"/>
        <a:ext cx="1503722" cy="922739"/>
      </dsp:txXfrm>
    </dsp:sp>
    <dsp:sp modelId="{13A70648-E589-6E4B-AFD5-54EB8D2EC9E2}">
      <dsp:nvSpPr>
        <dsp:cNvPr id="0" name=""/>
        <dsp:cNvSpPr/>
      </dsp:nvSpPr>
      <dsp:spPr>
        <a:xfrm>
          <a:off x="2127967" y="1310849"/>
          <a:ext cx="2050531" cy="2050531"/>
        </a:xfrm>
        <a:prstGeom prst="ellipse">
          <a:avLst/>
        </a:prstGeom>
        <a:solidFill>
          <a:srgbClr val="FC8072">
            <a:alpha val="6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Federally recognized tribal entity</a:t>
          </a:r>
        </a:p>
      </dsp:txBody>
      <dsp:txXfrm>
        <a:off x="2755088" y="1840570"/>
        <a:ext cx="1230318" cy="1127792"/>
      </dsp:txXfrm>
    </dsp:sp>
    <dsp:sp modelId="{63E7B70B-ADF5-3D4D-8BBC-989B0020F119}">
      <dsp:nvSpPr>
        <dsp:cNvPr id="0" name=""/>
        <dsp:cNvSpPr/>
      </dsp:nvSpPr>
      <dsp:spPr>
        <a:xfrm>
          <a:off x="648167" y="1324301"/>
          <a:ext cx="2050531" cy="2050531"/>
        </a:xfrm>
        <a:prstGeom prst="ellipse">
          <a:avLst/>
        </a:prstGeom>
        <a:solidFill>
          <a:srgbClr val="8DD3C7">
            <a:alpha val="61000"/>
          </a:srgb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Census</a:t>
          </a:r>
          <a:endParaRPr lang="en-US" sz="1700" b="1" kern="1200" dirty="0"/>
        </a:p>
      </dsp:txBody>
      <dsp:txXfrm>
        <a:off x="841259" y="1854021"/>
        <a:ext cx="1230318" cy="11277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95A8-3A37-A64F-90A2-7FB315F3ED90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BE24-2FE7-9F4F-A97F-D3ECD0A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Hypotheses:  </a:t>
            </a:r>
            <a:r>
              <a:rPr lang="en-US" sz="1200" b="1" dirty="0"/>
              <a:t>PM</a:t>
            </a:r>
            <a:r>
              <a:rPr lang="en-US" sz="1200" b="1" baseline="-25000" dirty="0"/>
              <a:t>2.5</a:t>
            </a:r>
            <a:r>
              <a:rPr lang="en-US" sz="1200" b="1" dirty="0"/>
              <a:t> monitoring coverage</a:t>
            </a:r>
            <a:r>
              <a:rPr lang="en-US" sz="1200" dirty="0"/>
              <a:t> will be lower and </a:t>
            </a:r>
            <a:r>
              <a:rPr lang="en-US" sz="1200" b="1" dirty="0"/>
              <a:t>PM2.5 concentrations </a:t>
            </a:r>
            <a:r>
              <a:rPr lang="en-US" sz="1200" dirty="0"/>
              <a:t>will be higher</a:t>
            </a:r>
            <a:r>
              <a:rPr lang="en-US" sz="1200" b="1" dirty="0"/>
              <a:t> </a:t>
            </a:r>
            <a:r>
              <a:rPr lang="en-US" sz="1200" dirty="0"/>
              <a:t>in American Indian communities compared to non-American Indian communities of comparable SES and population density.</a:t>
            </a:r>
          </a:p>
          <a:p>
            <a:endParaRPr lang="en-US" dirty="0"/>
          </a:p>
          <a:p>
            <a:r>
              <a:rPr lang="en-US" dirty="0"/>
              <a:t>-descriptive study to form future hypothesis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0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AI/non-AI descriptive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99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manuscript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0284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Comparing using different decile groups for predicting measured PM2.5</a:t>
            </a:r>
          </a:p>
          <a:p>
            <a:r>
              <a:rPr lang="en-US" dirty="0">
                <a:sym typeface="Wingdings" pitchFamily="2" charset="2"/>
              </a:rPr>
              <a:t> You can see the only difference is the shift of the adjusted AI/non-AI bolded lines up and down. They maintain the same relative relationship with one another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64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Measured pm2.5 for the grant (short title)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952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31673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Measured pm2.5 for the grant (data source)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2148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 </a:t>
            </a:r>
            <a:r>
              <a:rPr lang="en-US" dirty="0" err="1"/>
              <a:t>interx</a:t>
            </a:r>
            <a:r>
              <a:rPr lang="en-US" dirty="0"/>
              <a:t>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8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on reservation data source: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Indian tribal subdivisions are administrative subdivisions of federally recognized American Indian reservations/off-reservation trust lands or Oklahoma tribal statistical areas (OTSAs). These entities are internal units of self-government and/or administration that serve social, cultural, and/or economic purposes for the American Indian tribe or tribes on the reservations/off-reservation trust lands or OTSAs. The Census Bureau obtains the boundary and attribute information for tribal subdivisions on federally recognized American Indian reservations and off-reservation trust lands from federally recognized tribal governments through the Census Bureau's Boundary and Annexation Survey (BAS).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heart study as a second bullet point; included partly because of individual-level health data in the SHS cohort for CV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Gamm4 models (with random intercepts and adjusted)</a:t>
            </a:r>
          </a:p>
          <a:p>
            <a:r>
              <a:rPr lang="en-US" dirty="0"/>
              <a:t> updated 10.22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496484"/>
            <a:ext cx="13716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802717"/>
            <a:ext cx="13716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486834"/>
            <a:ext cx="394335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486834"/>
            <a:ext cx="1160145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279652"/>
            <a:ext cx="157734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119285"/>
            <a:ext cx="157734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3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486834"/>
            <a:ext cx="157734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241551"/>
            <a:ext cx="773668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340100"/>
            <a:ext cx="773668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241551"/>
            <a:ext cx="777478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340100"/>
            <a:ext cx="777478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6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316567"/>
            <a:ext cx="92583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316567"/>
            <a:ext cx="92583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6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486834"/>
            <a:ext cx="157734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434167"/>
            <a:ext cx="157734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A24F-9BC3-C64C-8966-20D71FABE0ED}" type="datetimeFigureOut">
              <a:rPr lang="en-US" smtClean="0"/>
              <a:t>12/11/20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475134"/>
            <a:ext cx="6172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diagramLayout" Target="../diagrams/layout2.xml"/><Relationship Id="rId5" Type="http://schemas.openxmlformats.org/officeDocument/2006/relationships/diagramLayout" Target="../diagrams/layout1.xml"/><Relationship Id="rId10" Type="http://schemas.openxmlformats.org/officeDocument/2006/relationships/diagramData" Target="../diagrams/data2.xml"/><Relationship Id="rId4" Type="http://schemas.openxmlformats.org/officeDocument/2006/relationships/diagramData" Target="../diagrams/data1.xml"/><Relationship Id="rId9" Type="http://schemas.openxmlformats.org/officeDocument/2006/relationships/image" Target="../media/image22.png"/><Relationship Id="rId14" Type="http://schemas.microsoft.com/office/2007/relationships/diagramDrawing" Target="../diagrams/drawin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440-EE2F-0144-A86B-4F04AF45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7F27-6BA0-E14D-B9D6-2B907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136" y="2833688"/>
            <a:ext cx="7729728" cy="35798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air quality monitoring for PM</a:t>
            </a:r>
            <a:r>
              <a:rPr lang="en-US" sz="2400" baseline="-25000" dirty="0"/>
              <a:t>2.5</a:t>
            </a:r>
            <a:r>
              <a:rPr lang="en-US" sz="2400" dirty="0"/>
              <a:t> differential in American Indian (AI) communities and non-AI communities?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differences in ambient PM</a:t>
            </a:r>
            <a:r>
              <a:rPr lang="en-US" sz="2400" baseline="-25000" dirty="0"/>
              <a:t>2.5</a:t>
            </a:r>
            <a:r>
              <a:rPr lang="en-US" sz="2400" dirty="0"/>
              <a:t> concentrations in American Indian (AI) and non-AI communities?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Hypotheses:  </a:t>
            </a:r>
            <a:r>
              <a:rPr lang="en-US" sz="2400" b="1" dirty="0"/>
              <a:t>PM</a:t>
            </a:r>
            <a:r>
              <a:rPr lang="en-US" sz="2400" b="1" baseline="-25000" dirty="0"/>
              <a:t>2.5</a:t>
            </a:r>
            <a:r>
              <a:rPr lang="en-US" sz="2400" b="1" dirty="0"/>
              <a:t> monitoring coverage</a:t>
            </a:r>
            <a:r>
              <a:rPr lang="en-US" sz="2400" dirty="0"/>
              <a:t> will be lower, and </a:t>
            </a:r>
            <a:r>
              <a:rPr lang="en-US" sz="2400" b="1" dirty="0"/>
              <a:t>PM2.5 concentrations </a:t>
            </a:r>
            <a:r>
              <a:rPr lang="en-US" sz="2400" dirty="0"/>
              <a:t>will be higher,</a:t>
            </a:r>
            <a:r>
              <a:rPr lang="en-US" sz="2400" b="1" dirty="0"/>
              <a:t> </a:t>
            </a:r>
            <a:r>
              <a:rPr lang="en-US" sz="2400" dirty="0"/>
              <a:t>in American Indian communities compared to non-American Indian communities of comparable SES and population density.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4576-96EA-7742-B728-19E17D34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696C35-F864-7747-9F69-C541494B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5600" y="1248759"/>
            <a:ext cx="5575300" cy="3479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1D8216-A7E3-944A-9659-CF04AC0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21200"/>
            <a:ext cx="5676900" cy="3479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186AF7-CF35-BC4D-8E58-8FF05473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1248759"/>
            <a:ext cx="5626100" cy="34798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53E676-C27C-5341-B5CD-A6B3AE0B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692" y="4539964"/>
            <a:ext cx="5778500" cy="3467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F3C719-4BEC-0C47-9AF2-5670CBCA4BAA}"/>
              </a:ext>
            </a:extLst>
          </p:cNvPr>
          <p:cNvCxnSpPr>
            <a:cxnSpLocks/>
          </p:cNvCxnSpPr>
          <p:nvPr/>
        </p:nvCxnSpPr>
        <p:spPr>
          <a:xfrm>
            <a:off x="3842657" y="2535590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DBA3B-88AD-6B4A-AC0F-6261EC1F49E6}"/>
              </a:ext>
            </a:extLst>
          </p:cNvPr>
          <p:cNvCxnSpPr>
            <a:cxnSpLocks/>
          </p:cNvCxnSpPr>
          <p:nvPr/>
        </p:nvCxnSpPr>
        <p:spPr>
          <a:xfrm>
            <a:off x="9671957" y="2728839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B7E6C-07AC-544B-B51A-D3467743B620}"/>
              </a:ext>
            </a:extLst>
          </p:cNvPr>
          <p:cNvCxnSpPr>
            <a:cxnSpLocks/>
          </p:cNvCxnSpPr>
          <p:nvPr/>
        </p:nvCxnSpPr>
        <p:spPr>
          <a:xfrm>
            <a:off x="9671957" y="5916472"/>
            <a:ext cx="49855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34222-5A94-3842-B1AA-31CAAA4D6889}"/>
              </a:ext>
            </a:extLst>
          </p:cNvPr>
          <p:cNvCxnSpPr>
            <a:cxnSpLocks/>
          </p:cNvCxnSpPr>
          <p:nvPr/>
        </p:nvCxnSpPr>
        <p:spPr>
          <a:xfrm>
            <a:off x="3842657" y="5554771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8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C07C2D-1F80-514F-A7F7-DF94F8F7F1DF}"/>
              </a:ext>
            </a:extLst>
          </p:cNvPr>
          <p:cNvGrpSpPr/>
          <p:nvPr/>
        </p:nvGrpSpPr>
        <p:grpSpPr>
          <a:xfrm>
            <a:off x="4080436" y="1142999"/>
            <a:ext cx="9439574" cy="6858002"/>
            <a:chOff x="1032436" y="-1"/>
            <a:chExt cx="9439574" cy="6858002"/>
          </a:xfrm>
        </p:grpSpPr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E075D917-F6CE-3B46-B453-E6D498F1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01" y="3429001"/>
              <a:ext cx="4675909" cy="3429000"/>
            </a:xfrm>
            <a:prstGeom prst="rect">
              <a:avLst/>
            </a:prstGeom>
          </p:spPr>
        </p:pic>
        <p:pic>
          <p:nvPicPr>
            <p:cNvPr id="29" name="Picture 28" descr="A close up of a map&#10;&#10;Description automatically generated">
              <a:extLst>
                <a:ext uri="{FF2B5EF4-FFF2-40B4-BE49-F238E27FC236}">
                  <a16:creationId xmlns:a16="http://schemas.microsoft.com/office/drawing/2014/main" id="{30BB3604-B0E9-974B-8DFD-00149F5B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01" y="-1"/>
              <a:ext cx="4675909" cy="3429000"/>
            </a:xfrm>
            <a:prstGeom prst="rect">
              <a:avLst/>
            </a:prstGeom>
          </p:spPr>
        </p:pic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385DA1EF-0D24-ED4D-B4B1-ED020820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436" y="3428999"/>
              <a:ext cx="4675909" cy="3429000"/>
            </a:xfrm>
            <a:prstGeom prst="rect">
              <a:avLst/>
            </a:prstGeom>
          </p:spPr>
        </p:pic>
        <p:pic>
          <p:nvPicPr>
            <p:cNvPr id="33" name="Picture 32" descr="A close up of a map&#10;&#10;Description automatically generated">
              <a:extLst>
                <a:ext uri="{FF2B5EF4-FFF2-40B4-BE49-F238E27FC236}">
                  <a16:creationId xmlns:a16="http://schemas.microsoft.com/office/drawing/2014/main" id="{0D228761-626C-2247-A7DA-8AC964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437" y="1"/>
              <a:ext cx="467590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2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FF1C6B-6DDE-5642-92E5-1201724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01" y="1143000"/>
            <a:ext cx="11492508" cy="6858000"/>
          </a:xfrm>
          <a:prstGeom prst="rect">
            <a:avLst/>
          </a:prstGeom>
        </p:spPr>
      </p:pic>
      <p:pic>
        <p:nvPicPr>
          <p:cNvPr id="4" name="Picture 3" descr="A picture containing game, necklace&#10;&#10;Description automatically generated">
            <a:extLst>
              <a:ext uri="{FF2B5EF4-FFF2-40B4-BE49-F238E27FC236}">
                <a16:creationId xmlns:a16="http://schemas.microsoft.com/office/drawing/2014/main" id="{5A0A6613-ECEA-994A-B6C5-B402E91F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196" y="5549644"/>
            <a:ext cx="3179805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9D2DCE-FC9D-4142-B419-F690EFA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2479439"/>
            <a:ext cx="5773635" cy="366166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8FC61B-5467-4A4D-A9BB-53FE80B7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83" y="2479440"/>
            <a:ext cx="6005863" cy="36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A1472D7-ACE9-2044-9247-37839E54C6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0098" y="4352028"/>
            <a:ext cx="3777902" cy="2833426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FAA87E0B-7A15-AF4A-B519-A753BCBF2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2000203"/>
              </p:ext>
            </p:extLst>
          </p:nvPr>
        </p:nvGraphicFramePr>
        <p:xfrm>
          <a:off x="14330921" y="5757278"/>
          <a:ext cx="4826667" cy="341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A80DD203-7D07-EA4A-976D-88AA24B3BE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720" y="465114"/>
            <a:ext cx="12108603" cy="7345385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E3EC82A0-E291-4843-BB80-4C6DE00A3F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65788487"/>
              </p:ext>
            </p:extLst>
          </p:nvPr>
        </p:nvGraphicFramePr>
        <p:xfrm>
          <a:off x="8536488" y="3970763"/>
          <a:ext cx="4826667" cy="34175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A67FFE7-ED50-664F-8283-A52271CFB854}"/>
              </a:ext>
            </a:extLst>
          </p:cNvPr>
          <p:cNvSpPr txBox="1"/>
          <p:nvPr/>
        </p:nvSpPr>
        <p:spPr>
          <a:xfrm>
            <a:off x="10798978" y="4900193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FA08E-73F6-1D45-9F7F-92E29C07E0C9}"/>
              </a:ext>
            </a:extLst>
          </p:cNvPr>
          <p:cNvSpPr txBox="1"/>
          <p:nvPr/>
        </p:nvSpPr>
        <p:spPr>
          <a:xfrm>
            <a:off x="11668326" y="669439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C049EF-0BD1-E049-9C14-B4757B2BCEDB}"/>
              </a:ext>
            </a:extLst>
          </p:cNvPr>
          <p:cNvSpPr txBox="1"/>
          <p:nvPr/>
        </p:nvSpPr>
        <p:spPr>
          <a:xfrm>
            <a:off x="9771970" y="6489548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66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6804EC-D199-7F45-A996-A2704FFD40A6}"/>
              </a:ext>
            </a:extLst>
          </p:cNvPr>
          <p:cNvSpPr txBox="1"/>
          <p:nvPr/>
        </p:nvSpPr>
        <p:spPr>
          <a:xfrm>
            <a:off x="11219176" y="535824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8D532B-E854-5F43-81FA-B8CF35A531ED}"/>
              </a:ext>
            </a:extLst>
          </p:cNvPr>
          <p:cNvSpPr txBox="1"/>
          <p:nvPr/>
        </p:nvSpPr>
        <p:spPr>
          <a:xfrm>
            <a:off x="10346547" y="535824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7C0172-8950-6C4E-A9A9-20AE20AB64EC}"/>
              </a:ext>
            </a:extLst>
          </p:cNvPr>
          <p:cNvSpPr txBox="1"/>
          <p:nvPr/>
        </p:nvSpPr>
        <p:spPr>
          <a:xfrm>
            <a:off x="10740469" y="5679539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28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1899FE-3C95-A946-A971-3871E444AD86}"/>
              </a:ext>
            </a:extLst>
          </p:cNvPr>
          <p:cNvSpPr txBox="1"/>
          <p:nvPr/>
        </p:nvSpPr>
        <p:spPr>
          <a:xfrm>
            <a:off x="10741474" y="6198955"/>
            <a:ext cx="4443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79</a:t>
            </a:r>
          </a:p>
        </p:txBody>
      </p:sp>
    </p:spTree>
    <p:extLst>
      <p:ext uri="{BB962C8B-B14F-4D97-AF65-F5344CB8AC3E}">
        <p14:creationId xmlns:p14="http://schemas.microsoft.com/office/powerpoint/2010/main" val="105356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70BF559-EFC3-2441-80E1-DB50018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395" y="4544163"/>
            <a:ext cx="4554057" cy="30360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B3AB6-5B8C-4A45-B54D-D7FD9325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96" y="1508125"/>
            <a:ext cx="4554057" cy="303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726E7-E43C-2846-B1F4-5CD62445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14945" y="4544163"/>
            <a:ext cx="4554057" cy="303603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575EFAD-8C91-3742-860A-9CB1AB7D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945" y="1508125"/>
            <a:ext cx="4554057" cy="303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635DF0-6D6E-D540-B5E4-EBA94B9EC99B}"/>
              </a:ext>
            </a:extLst>
          </p:cNvPr>
          <p:cNvGrpSpPr/>
          <p:nvPr/>
        </p:nvGrpSpPr>
        <p:grpSpPr>
          <a:xfrm>
            <a:off x="12948977" y="3422419"/>
            <a:ext cx="1148317" cy="2576513"/>
            <a:chOff x="7527850" y="1424975"/>
            <a:chExt cx="1148317" cy="2576513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A89BA08-27A3-2442-AB12-636DE2BE6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54" t="9864" r="60652" b="3806"/>
            <a:stretch/>
          </p:blipFill>
          <p:spPr>
            <a:xfrm>
              <a:off x="7527850" y="1424975"/>
              <a:ext cx="1148317" cy="257651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DE7A8C-83FC-BF49-8BCF-44A58E2A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8" t="47496" r="14196" b="45616"/>
            <a:stretch/>
          </p:blipFill>
          <p:spPr>
            <a:xfrm>
              <a:off x="7676705" y="3790123"/>
              <a:ext cx="850606" cy="20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5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70F07D-6E7E-C047-A8D6-B96F70576549}"/>
              </a:ext>
            </a:extLst>
          </p:cNvPr>
          <p:cNvGrpSpPr/>
          <p:nvPr/>
        </p:nvGrpSpPr>
        <p:grpSpPr>
          <a:xfrm>
            <a:off x="3580714" y="2170907"/>
            <a:ext cx="4393706" cy="3709035"/>
            <a:chOff x="532714" y="1027906"/>
            <a:chExt cx="4393706" cy="370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F1B86-12F8-7C43-AEF8-692DA6EB5FB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26006"/>
            <a:stretch/>
          </p:blipFill>
          <p:spPr bwMode="auto">
            <a:xfrm>
              <a:off x="532714" y="1027906"/>
              <a:ext cx="4393706" cy="37090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7558C-CC3F-C74D-8C83-845A6FE9457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8" t="42809" r="1295" b="42552"/>
            <a:stretch/>
          </p:blipFill>
          <p:spPr bwMode="auto">
            <a:xfrm>
              <a:off x="3374756" y="1083648"/>
              <a:ext cx="1436790" cy="5794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8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638E3-38EB-7C48-A744-1661F0DD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/>
          <a:stretch/>
        </p:blipFill>
        <p:spPr>
          <a:xfrm>
            <a:off x="2879188" y="2349064"/>
            <a:ext cx="6343428" cy="385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5D61-218C-8443-A970-BE32F9EB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/>
          <a:stretch/>
        </p:blipFill>
        <p:spPr>
          <a:xfrm>
            <a:off x="9212239" y="2323605"/>
            <a:ext cx="6090936" cy="389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D96-19CF-FA47-A0C1-36F5FD4EB012}"/>
              </a:ext>
            </a:extLst>
          </p:cNvPr>
          <p:cNvSpPr txBox="1"/>
          <p:nvPr/>
        </p:nvSpPr>
        <p:spPr>
          <a:xfrm>
            <a:off x="5280212" y="1573307"/>
            <a:ext cx="48392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 models (no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55896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32BA6-4AD7-134E-95F1-9CDA59F8EB2C}"/>
              </a:ext>
            </a:extLst>
          </p:cNvPr>
          <p:cNvSpPr txBox="1"/>
          <p:nvPr/>
        </p:nvSpPr>
        <p:spPr>
          <a:xfrm>
            <a:off x="4605007" y="1648429"/>
            <a:ext cx="22365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AI-Populated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30B68-9214-A74F-B0FF-7E72C2A43E90}"/>
              </a:ext>
            </a:extLst>
          </p:cNvPr>
          <p:cNvSpPr txBox="1"/>
          <p:nvPr/>
        </p:nvSpPr>
        <p:spPr>
          <a:xfrm>
            <a:off x="9144001" y="1648429"/>
            <a:ext cx="2994731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Non-AI-Populated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9727EB8-CE9A-4B46-96C4-FEB196CA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66" y="2005085"/>
            <a:ext cx="4719482" cy="29145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24A6047-3F06-3F41-A3F3-5636EC66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12" y="2005086"/>
            <a:ext cx="4719482" cy="29145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F26E9B-93B1-F249-811B-E52951F6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866" y="4730836"/>
            <a:ext cx="4719482" cy="291459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17180F1-C3A3-4D49-8D30-72D9E29CB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212" y="4730837"/>
            <a:ext cx="4719482" cy="29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D9C553-3AE1-CE4B-A5CA-44C6F188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52" y="595147"/>
            <a:ext cx="9318948" cy="575506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78B76BA-881C-7B4A-85F7-EF97FDE5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5" y="595146"/>
            <a:ext cx="9318948" cy="575506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E0B523D-5A3B-9F49-9A55-BC03399080E4}"/>
              </a:ext>
            </a:extLst>
          </p:cNvPr>
          <p:cNvGrpSpPr/>
          <p:nvPr/>
        </p:nvGrpSpPr>
        <p:grpSpPr>
          <a:xfrm>
            <a:off x="12708282" y="858340"/>
            <a:ext cx="5382060" cy="1221683"/>
            <a:chOff x="6321481" y="5336590"/>
            <a:chExt cx="5382060" cy="12216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AEF17D-CF36-0041-9E85-19168AC180CA}"/>
                </a:ext>
              </a:extLst>
            </p:cNvPr>
            <p:cNvSpPr/>
            <p:nvPr/>
          </p:nvSpPr>
          <p:spPr>
            <a:xfrm>
              <a:off x="6321481" y="5336590"/>
              <a:ext cx="26003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 populated counties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E0E5CF-932F-914C-BEF0-9228C4BDAED2}"/>
                </a:ext>
              </a:extLst>
            </p:cNvPr>
            <p:cNvGrpSpPr/>
            <p:nvPr/>
          </p:nvGrpSpPr>
          <p:grpSpPr>
            <a:xfrm>
              <a:off x="6409509" y="5724618"/>
              <a:ext cx="2647016" cy="823246"/>
              <a:chOff x="6581422" y="5128243"/>
              <a:chExt cx="2647016" cy="82324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50DBDD9-D4D7-FE4E-9669-67B284BA9B5C}"/>
                  </a:ext>
                </a:extLst>
              </p:cNvPr>
              <p:cNvSpPr/>
              <p:nvPr/>
            </p:nvSpPr>
            <p:spPr>
              <a:xfrm>
                <a:off x="6581422" y="5167608"/>
                <a:ext cx="182880" cy="182880"/>
              </a:xfrm>
              <a:prstGeom prst="rect">
                <a:avLst/>
              </a:prstGeom>
              <a:solidFill>
                <a:srgbClr val="F6E8C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26D489-E3BE-354C-BAFE-D1CFB2B9ADE3}"/>
                  </a:ext>
                </a:extLst>
              </p:cNvPr>
              <p:cNvSpPr/>
              <p:nvPr/>
            </p:nvSpPr>
            <p:spPr>
              <a:xfrm>
                <a:off x="6581422" y="5449437"/>
                <a:ext cx="182880" cy="182880"/>
              </a:xfrm>
              <a:prstGeom prst="rect">
                <a:avLst/>
              </a:prstGeom>
              <a:solidFill>
                <a:srgbClr val="D8B36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AE983F-0186-9347-B4A0-C854C31195FB}"/>
                  </a:ext>
                </a:extLst>
              </p:cNvPr>
              <p:cNvSpPr/>
              <p:nvPr/>
            </p:nvSpPr>
            <p:spPr>
              <a:xfrm>
                <a:off x="6581422" y="5731266"/>
                <a:ext cx="182880" cy="182880"/>
              </a:xfrm>
              <a:prstGeom prst="rect">
                <a:avLst/>
              </a:prstGeom>
              <a:solidFill>
                <a:srgbClr val="8C510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8CA7C-4D13-8347-ABC1-AE019D8D21A7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6D76E-B771-FE47-BA07-A701F780FD07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42352C-C42B-F94A-94FD-5CA3E6386CD2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FA0567-DC7E-8743-AAB6-9658391BD1EE}"/>
                </a:ext>
              </a:extLst>
            </p:cNvPr>
            <p:cNvGrpSpPr/>
            <p:nvPr/>
          </p:nvGrpSpPr>
          <p:grpSpPr>
            <a:xfrm>
              <a:off x="9056525" y="5728376"/>
              <a:ext cx="2647016" cy="829897"/>
              <a:chOff x="6581422" y="5973730"/>
              <a:chExt cx="2647016" cy="82989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591FDF-21FC-7F40-8D39-0FD0DEC08B3A}"/>
                  </a:ext>
                </a:extLst>
              </p:cNvPr>
              <p:cNvSpPr/>
              <p:nvPr/>
            </p:nvSpPr>
            <p:spPr>
              <a:xfrm>
                <a:off x="6581422" y="6013095"/>
                <a:ext cx="182880" cy="182880"/>
              </a:xfrm>
              <a:prstGeom prst="rect">
                <a:avLst/>
              </a:prstGeom>
              <a:solidFill>
                <a:srgbClr val="C7EA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D92815-21D2-DC45-914C-F8DF5F0DE721}"/>
                  </a:ext>
                </a:extLst>
              </p:cNvPr>
              <p:cNvSpPr/>
              <p:nvPr/>
            </p:nvSpPr>
            <p:spPr>
              <a:xfrm>
                <a:off x="6581422" y="6294924"/>
                <a:ext cx="182880" cy="182880"/>
              </a:xfrm>
              <a:prstGeom prst="rect">
                <a:avLst/>
              </a:prstGeom>
              <a:solidFill>
                <a:srgbClr val="5AB4A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AB60B-885A-7F45-8414-4DBD754757D1}"/>
                  </a:ext>
                </a:extLst>
              </p:cNvPr>
              <p:cNvSpPr/>
              <p:nvPr/>
            </p:nvSpPr>
            <p:spPr>
              <a:xfrm>
                <a:off x="6581422" y="6576753"/>
                <a:ext cx="182880" cy="182880"/>
              </a:xfrm>
              <a:prstGeom prst="rect">
                <a:avLst/>
              </a:prstGeom>
              <a:solidFill>
                <a:srgbClr val="01665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8C51CC-7263-BB47-AF11-C15775A0DA14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6D2F95-B7CF-9942-ACE5-C50AFCA031E3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4214DE-784D-124F-BD4D-0B5DC71D177C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9E2ECA-8111-5245-8C04-806294D59208}"/>
                </a:ext>
              </a:extLst>
            </p:cNvPr>
            <p:cNvSpPr/>
            <p:nvPr/>
          </p:nvSpPr>
          <p:spPr>
            <a:xfrm>
              <a:off x="8947521" y="5336590"/>
              <a:ext cx="21563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AI populated counties</a:t>
              </a:r>
            </a:p>
          </p:txBody>
        </p:sp>
      </p:grp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0BD63D-932F-4242-A332-AAEA8D085AF1}"/>
              </a:ext>
            </a:extLst>
          </p:cNvPr>
          <p:cNvCxnSpPr>
            <a:cxnSpLocks/>
          </p:cNvCxnSpPr>
          <p:nvPr/>
        </p:nvCxnSpPr>
        <p:spPr>
          <a:xfrm flipV="1">
            <a:off x="6332561" y="7670041"/>
            <a:ext cx="392084" cy="1"/>
          </a:xfrm>
          <a:prstGeom prst="line">
            <a:avLst/>
          </a:prstGeom>
          <a:ln w="44450">
            <a:solidFill>
              <a:srgbClr val="8C50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5707805-00F6-3A49-BBF6-53A4C6A29A77}"/>
              </a:ext>
            </a:extLst>
          </p:cNvPr>
          <p:cNvGrpSpPr/>
          <p:nvPr/>
        </p:nvGrpSpPr>
        <p:grpSpPr>
          <a:xfrm>
            <a:off x="6332562" y="7986214"/>
            <a:ext cx="394810" cy="232499"/>
            <a:chOff x="6332561" y="7986215"/>
            <a:chExt cx="579621" cy="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121EE11-2869-CD49-A5A8-DF20830CFCAC}"/>
                </a:ext>
              </a:extLst>
            </p:cNvPr>
            <p:cNvCxnSpPr>
              <a:cxnSpLocks/>
            </p:cNvCxnSpPr>
            <p:nvPr/>
          </p:nvCxnSpPr>
          <p:spPr>
            <a:xfrm>
              <a:off x="6332561" y="7986215"/>
              <a:ext cx="137160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B349AB3-6DEF-6746-B650-9EE189F90456}"/>
                </a:ext>
              </a:extLst>
            </p:cNvPr>
            <p:cNvCxnSpPr>
              <a:cxnSpLocks/>
            </p:cNvCxnSpPr>
            <p:nvPr/>
          </p:nvCxnSpPr>
          <p:spPr>
            <a:xfrm>
              <a:off x="6554647" y="7986215"/>
              <a:ext cx="136478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33831F2-B81D-FA46-8CCD-75BD4DF6B289}"/>
                </a:ext>
              </a:extLst>
            </p:cNvPr>
            <p:cNvCxnSpPr>
              <a:cxnSpLocks/>
            </p:cNvCxnSpPr>
            <p:nvPr/>
          </p:nvCxnSpPr>
          <p:spPr>
            <a:xfrm>
              <a:off x="6775704" y="7986215"/>
              <a:ext cx="136478" cy="0"/>
            </a:xfrm>
            <a:prstGeom prst="line">
              <a:avLst/>
            </a:prstGeom>
            <a:ln w="44450">
              <a:solidFill>
                <a:srgbClr val="D8B3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07B7BB-1595-524D-B1E0-92B637D6E37D}"/>
              </a:ext>
            </a:extLst>
          </p:cNvPr>
          <p:cNvCxnSpPr>
            <a:cxnSpLocks/>
          </p:cNvCxnSpPr>
          <p:nvPr/>
        </p:nvCxnSpPr>
        <p:spPr>
          <a:xfrm flipV="1">
            <a:off x="6332561" y="8297998"/>
            <a:ext cx="392084" cy="1"/>
          </a:xfrm>
          <a:prstGeom prst="line">
            <a:avLst/>
          </a:prstGeom>
          <a:ln w="25400">
            <a:solidFill>
              <a:srgbClr val="F7E9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684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663-CA47-9649-BC5D-CA8FC46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593-CDF5-7C46-A070-1891E123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93" y="3057144"/>
            <a:ext cx="8875014" cy="3537904"/>
          </a:xfrm>
        </p:spPr>
        <p:txBody>
          <a:bodyPr>
            <a:normAutofit/>
          </a:bodyPr>
          <a:lstStyle/>
          <a:p>
            <a:r>
              <a:rPr lang="en-US" sz="2400" dirty="0"/>
              <a:t>US County and AI reservation shapefiles</a:t>
            </a:r>
          </a:p>
          <a:p>
            <a:r>
              <a:rPr lang="en-US" sz="2400" dirty="0"/>
              <a:t>US Census county-level sociodemographic characteristics </a:t>
            </a:r>
          </a:p>
          <a:p>
            <a:pPr lvl="1"/>
            <a:r>
              <a:rPr lang="en-US" sz="2000" dirty="0"/>
              <a:t>Population Density</a:t>
            </a:r>
          </a:p>
          <a:p>
            <a:pPr lvl="1"/>
            <a:r>
              <a:rPr lang="en-US" sz="2000" dirty="0"/>
              <a:t>Median Household Income</a:t>
            </a:r>
          </a:p>
          <a:p>
            <a:r>
              <a:rPr lang="en-US" sz="2400" dirty="0"/>
              <a:t>Annual PM</a:t>
            </a:r>
            <a:r>
              <a:rPr lang="en-US" sz="2400" baseline="-25000" dirty="0"/>
              <a:t>2.5</a:t>
            </a:r>
            <a:r>
              <a:rPr lang="en-US" sz="2400" dirty="0"/>
              <a:t> Monitor Coverage &amp; Concentrations, Model Estimates</a:t>
            </a:r>
          </a:p>
          <a:p>
            <a:pPr lvl="1"/>
            <a:r>
              <a:rPr lang="en-US" sz="2000" dirty="0"/>
              <a:t>EPA Air Quality System (AQS) Database</a:t>
            </a:r>
          </a:p>
          <a:p>
            <a:pPr lvl="1"/>
            <a:r>
              <a:rPr lang="en-US" sz="2000" dirty="0"/>
              <a:t>IMPROVE Rural Monitoring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A07B-EF37-A34A-A39E-DB1A993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3BDDC2E9-EE63-2249-A2CA-7E220792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6579" y="1843101"/>
            <a:ext cx="8837590" cy="5457798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10BD5F3B-FA08-3347-A457-489DF0BBE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500" y="1843101"/>
            <a:ext cx="8837590" cy="5457798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C1385D47-8594-924C-93C0-5FBBF67A3965}"/>
              </a:ext>
            </a:extLst>
          </p:cNvPr>
          <p:cNvGrpSpPr/>
          <p:nvPr/>
        </p:nvGrpSpPr>
        <p:grpSpPr>
          <a:xfrm>
            <a:off x="10555931" y="1903907"/>
            <a:ext cx="7196646" cy="1224306"/>
            <a:chOff x="8585616" y="260167"/>
            <a:chExt cx="7196646" cy="12243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F9517AB-2242-8A49-A12E-68F3CB0E75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CFCEF2F-ADE3-924E-B439-9DEB218F92E4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54F6B0C2-DE6F-5243-B944-91D6E56877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B818EBA-8BF2-844F-8E9C-21C47EF645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0BF8CFA-71F5-A64E-86A1-3BBD9C2BBB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2E76459-3F20-464B-97A5-AF2B3D9BC4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6751A0-A81A-7A46-8AF7-40E91E54D629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3357B4D-68B1-CF46-B615-A2CF95BD4B63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652A7C6-3BEC-4D41-AB11-A0294AB560DE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73C0A88-0C61-D746-8941-C38E090BD14B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FE8C09E-B656-C443-AE2B-3A7F59349DDA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4F455A9-933A-BA40-B62D-4CAC1E926A87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9B1E914-9A76-004B-916E-B55C9242277B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C69BB0F-EEFE-7D43-9BE4-C0F9801DC5F2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8A68008-B33B-1447-B24E-A2109AAF44A3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E304AFA-97C8-4F46-A6A3-C9DA461F15CC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34B65A9-9322-A142-ABD3-42D68081C1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2ACF5F18-1ED2-9848-AB97-99589C570639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B8B0C88-7016-B64A-A4BE-2E17578872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B571F7C-1026-BF49-99BD-A5881207C9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D62AB00F-63B7-5847-8AEE-45F5998193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5B2DABF-751F-F04A-A545-6538FD022E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42134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D42F7449-E781-924A-A51F-F915F244D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63953" y="1600256"/>
            <a:ext cx="9509747" cy="5872900"/>
          </a:xfr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D74C97A-1352-6D4A-85D6-B6887E3E8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" y="1600255"/>
            <a:ext cx="9509749" cy="587290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B440A6B-9DD3-3840-BDDD-F3EE185E8DFA}"/>
              </a:ext>
            </a:extLst>
          </p:cNvPr>
          <p:cNvGrpSpPr/>
          <p:nvPr/>
        </p:nvGrpSpPr>
        <p:grpSpPr>
          <a:xfrm>
            <a:off x="10828502" y="1781846"/>
            <a:ext cx="7196646" cy="1224306"/>
            <a:chOff x="8585616" y="260167"/>
            <a:chExt cx="7196646" cy="12243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EB33668-B942-1B43-BDAE-445576D590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6324BC-F884-D043-8C9B-CD0E7FC890DB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FEC77E1-7CA6-CB49-A213-877C31A5C9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0C502B5-8F8C-F442-9105-8000EC2602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779698E9-DC16-9E49-8B4B-3DDC9E795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678A320-C819-104E-B2BF-B5948EABF8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2B283F6-FC23-8F4F-BE8E-B8541C4EA094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49D7403-1A8B-F846-A80E-65638C16E12A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FCD2B70-5CD6-A04C-8DF7-71DDDDC51DC6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BE026A-9C05-1D45-B6E2-8DB417D30D16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C9C7264E-0FA9-DB41-8D80-699A41E6273E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981E1ED-EC22-5341-B3FB-BA4896BCB5A2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95D6E2D-7670-0749-91B3-435B76AFFE21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96753A4-1860-AD4D-8FFF-E1A557F72F0F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83CA7C-7F36-484A-9CDD-B4A3ADC79F17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BA2AA74-6DD8-6A4D-8E4D-EF0BE1206A42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F227E63-7D1E-BC47-8EF2-3F68E1E528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BAABD25A-FE8E-814A-B9E0-AFE016B6429D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ECC6022-0704-3142-920B-D398807FF6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9835ADB-4055-564C-A0DE-DB899D887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1198845-52F7-A342-92E6-24E640F77D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123462-44ED-A74F-8D9D-DD2034B44A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18706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58D61BB-3635-B449-BB79-C1A9B3A5FE71}"/>
              </a:ext>
            </a:extLst>
          </p:cNvPr>
          <p:cNvGrpSpPr/>
          <p:nvPr/>
        </p:nvGrpSpPr>
        <p:grpSpPr>
          <a:xfrm>
            <a:off x="14664" y="1556525"/>
            <a:ext cx="18233580" cy="5806440"/>
            <a:chOff x="240588" y="3422141"/>
            <a:chExt cx="18233580" cy="5806440"/>
          </a:xfrm>
        </p:grpSpPr>
        <p:pic>
          <p:nvPicPr>
            <p:cNvPr id="3" name="Picture 2" descr="Chart, line chart&#10;&#10;Description automatically generated">
              <a:extLst>
                <a:ext uri="{FF2B5EF4-FFF2-40B4-BE49-F238E27FC236}">
                  <a16:creationId xmlns:a16="http://schemas.microsoft.com/office/drawing/2014/main" id="{DCEDDB0E-6119-AF45-A4EE-794795ABD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082800" y="3422141"/>
              <a:ext cx="9391368" cy="5806440"/>
            </a:xfrm>
            <a:prstGeom prst="rect">
              <a:avLst/>
            </a:prstGeom>
          </p:spPr>
        </p:pic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1C688149-E801-B344-9A23-C44EEE17F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588" y="3422141"/>
              <a:ext cx="9391368" cy="580644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A325688-F74E-234A-BB1D-6E6A699E0582}"/>
              </a:ext>
            </a:extLst>
          </p:cNvPr>
          <p:cNvGrpSpPr/>
          <p:nvPr/>
        </p:nvGrpSpPr>
        <p:grpSpPr>
          <a:xfrm>
            <a:off x="10871806" y="1734081"/>
            <a:ext cx="7196646" cy="1224306"/>
            <a:chOff x="8585616" y="260167"/>
            <a:chExt cx="7196646" cy="1224306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66056B-9D7B-E543-8834-BD24F1AA5E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709744-AB9A-6E42-8AAF-230EAD4BE582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A539F7D-7035-5546-951A-3CEB302E3C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DCA9A694-439C-EF4E-BD1E-610352BC79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E487BC4-A2BA-774D-935B-B8709B78EC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EF9547F-620E-294B-9600-8D8CD061C7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0E56245-7455-764F-AAB4-D59FDF35585B}"/>
                </a:ext>
              </a:extLst>
            </p:cNvPr>
            <p:cNvSpPr/>
            <p:nvPr/>
          </p:nvSpPr>
          <p:spPr>
            <a:xfrm>
              <a:off x="8695671" y="307121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D67D05-FE55-ED47-AF48-A2495CC4B195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C5D5EC81-D64C-4146-ADDE-6F3581AB1065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E9A279-9A94-2C49-8DE0-691F37ED67FB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8731948-A314-CE4A-BA4F-F1F853628D9B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503CDA1-E89E-6A4E-A423-CD752B021BFA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984A6D53-5C07-8144-82BB-4BDA76EBBC75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5A646964-A1D7-5745-99FF-AD3FBFC10CA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5B86601-DF62-5545-90A6-D66C9224016A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DDD1776-78DD-E648-B586-CE55007B23A3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566BDF3-7644-9249-A0FE-0FE697CE4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615593E-4233-5441-B9F1-34799299E81E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9254314D-427F-BC46-8DFE-9118C6100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12F6956F-5C90-D248-BF2F-2F96B25DA5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FC5D466-5C74-BD40-BE64-8E01B26585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06D092D-A42C-D040-933B-D8926F97F5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DF08F9-0433-2844-A2DD-D21D7812F621}"/>
              </a:ext>
            </a:extLst>
          </p:cNvPr>
          <p:cNvGrpSpPr/>
          <p:nvPr/>
        </p:nvGrpSpPr>
        <p:grpSpPr>
          <a:xfrm>
            <a:off x="2016316" y="1738417"/>
            <a:ext cx="7196646" cy="1224306"/>
            <a:chOff x="8585616" y="260167"/>
            <a:chExt cx="7196646" cy="1224306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64373F4-A5E5-5E43-A37F-8EFBBAEE8E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45434F6-1878-3348-8411-1B92F30F6FFC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AF3BC34-CA2A-184C-A094-1D167919C8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6E81C59-4559-DE4B-B8AA-2EFDD8F1F6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9F9285D-105D-7A42-A680-6FF0BB0858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C2B31F09-2B02-3D46-94B4-AEA9A7F321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CEFB981-2A43-AC41-8B13-8A1B96B84D1C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768060E-7C67-6E49-B09A-C473308A3D4F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3C14827-A905-6448-8141-C26BDC10E069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07F597F-0F8C-DA4C-BBF5-923FAF5AE489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38CD07E-67D0-C343-9B17-E231250871C6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27ACF41-9341-7546-A245-3AE4353ED840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F6BBC12-AC5B-1E4D-BA20-ABCB2FBB6D77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7A79071-06E9-A842-8202-23943E0A1E3A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74227F5-5DBC-8C4C-9E62-B183FC12234B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992C28-FBA2-1F45-9865-9BA4C8D9A1C9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4EAB528E-3143-B240-9267-AF2A29E563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69CC5EB-E928-9941-B738-54E045B97989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E947A24-D9CC-F34D-ACEB-4E4C7C7DB4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D9D96BE5-A542-3F4F-873E-4B1CD1B0B8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A0DE356-3394-6843-AC23-DC0DDD7C2E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7D96AB3-BD82-4B42-BBFB-EA241D65A1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7455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Chart, line chart&#10;&#10;Description automatically generated">
            <a:extLst>
              <a:ext uri="{FF2B5EF4-FFF2-40B4-BE49-F238E27FC236}">
                <a16:creationId xmlns:a16="http://schemas.microsoft.com/office/drawing/2014/main" id="{AED40C2D-C58D-F847-802C-42DDD1FF6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429417" y="1697250"/>
            <a:ext cx="9128094" cy="5665714"/>
          </a:xfr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D07A34F-1FBA-C341-8216-ACC0AE110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4" y="1697249"/>
            <a:ext cx="9163759" cy="56657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8371C08-CD87-F94C-BD30-6951BBB2F56D}"/>
              </a:ext>
            </a:extLst>
          </p:cNvPr>
          <p:cNvSpPr txBox="1"/>
          <p:nvPr/>
        </p:nvSpPr>
        <p:spPr>
          <a:xfrm>
            <a:off x="2206487" y="8010939"/>
            <a:ext cx="4957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most common non-AI decile covariate values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8C115-12DC-8D4A-A00E-75AC6425C574}"/>
              </a:ext>
            </a:extLst>
          </p:cNvPr>
          <p:cNvSpPr txBox="1"/>
          <p:nvPr/>
        </p:nvSpPr>
        <p:spPr>
          <a:xfrm>
            <a:off x="11124324" y="8056457"/>
            <a:ext cx="4521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Using most common AI decile covariate values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8A5AB7C-6D5D-DF40-B69D-A47436FA872E}"/>
              </a:ext>
            </a:extLst>
          </p:cNvPr>
          <p:cNvGrpSpPr/>
          <p:nvPr/>
        </p:nvGrpSpPr>
        <p:grpSpPr>
          <a:xfrm>
            <a:off x="10360865" y="1781036"/>
            <a:ext cx="7196646" cy="1224306"/>
            <a:chOff x="8585616" y="260167"/>
            <a:chExt cx="7196646" cy="122430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183A4333-F59F-6C4D-B2A8-11E62E411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48B0F98-22E8-5C43-84E4-01213FD5DB1E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9F474A1-ED2B-884E-A1A1-250DC885C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9667851-2CA8-A649-AC3A-35B4B269F5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FC39AE1-5FD7-7542-BF53-FF5A5E64EE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BE5B1EA-892F-AD44-BC82-15682D7D72F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9B07D0-0030-7A41-B42A-D0F086B00EDA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AEC55DD4-066B-BB4C-AB6C-3EFD3D0B4F0B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BBD46E-32B5-6043-9B12-4523FA6B8202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679E494-5B3A-0E4C-91C1-DF67916F4A9F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489544E2-6BE5-8448-B7B4-3DB1E690CDFA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54A68F5-A68F-384D-A31E-5FF64788CDE8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D0D3FFA-16AD-2448-A1F9-EEBDB03F5CB1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E8B6BD-395C-DA4F-8CD1-F26B4A878FCD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EA637AD-4249-F441-866C-F6F1E1AB481E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70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(Model 4)</a:t>
                </a:r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DA10F26-F641-FD46-95AA-9C94E7FA14D6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703593-EDFD-7A44-8ECE-CB248E5E8F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8C4D38C-B011-CC4A-BE0C-6D7F743F8DD4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2348120-8746-984E-A199-39828EAA9A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BD3DC45-8889-4D41-89DE-80CD150A4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A819E54F-A6FB-4C49-94FB-DDC3F08245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592CB67-2CD8-EE4F-A604-ECCA74F047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29182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9DEE3D6-7C83-4447-A012-852168F2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319" y="551172"/>
            <a:ext cx="12509500" cy="77343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2AB162F-8903-C246-97B1-D0EF5B0C02FC}"/>
              </a:ext>
            </a:extLst>
          </p:cNvPr>
          <p:cNvGrpSpPr/>
          <p:nvPr/>
        </p:nvGrpSpPr>
        <p:grpSpPr>
          <a:xfrm>
            <a:off x="7980371" y="852455"/>
            <a:ext cx="7204661" cy="1224306"/>
            <a:chOff x="8585616" y="260167"/>
            <a:chExt cx="7204661" cy="122430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8B80F37-D0DF-7349-A7B2-6A782FC4C5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628152-D996-AE48-BCCB-7B9C95BB16E2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E11254BE-56A3-4A4F-8913-22FDE7CE0A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C896F33-D4DB-3A4A-9DD7-3E6E971E4A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1DA77C9-A2A5-E642-8276-73C2F769E3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EB72A44-BC65-4346-AF9B-9121F6DAFD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30F747A-B973-BD4C-ACF5-A2196AD396AF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0DAFC77-666B-E440-8032-EDCC2275128A}"/>
                </a:ext>
              </a:extLst>
            </p:cNvPr>
            <p:cNvGrpSpPr/>
            <p:nvPr/>
          </p:nvGrpSpPr>
          <p:grpSpPr>
            <a:xfrm>
              <a:off x="8966579" y="610724"/>
              <a:ext cx="3092257" cy="869413"/>
              <a:chOff x="6764302" y="5128243"/>
              <a:chExt cx="3092257" cy="86941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BFD2E4A-AF60-4748-A10C-41A6171E20D2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4847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by State 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65E52CC-8F0C-A146-80ED-43B84806CE0A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26546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(All States)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7928E4-4D89-0E4E-A393-A9D05D754EB4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30922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(All States)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F6B9E29-4CF7-0340-BA81-F29221A3A495}"/>
                </a:ext>
              </a:extLst>
            </p:cNvPr>
            <p:cNvGrpSpPr/>
            <p:nvPr/>
          </p:nvGrpSpPr>
          <p:grpSpPr>
            <a:xfrm>
              <a:off x="12698020" y="608409"/>
              <a:ext cx="3092257" cy="876064"/>
              <a:chOff x="6751478" y="5973730"/>
              <a:chExt cx="3092257" cy="876064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F926A10-D787-004A-A7C7-D14A7B4BD21C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48471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by State 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174C94-ADEA-4F46-A152-CA7BA35E6143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265463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Raw Annual Means (All States)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DC17F2D-9107-4945-A37E-96A4F95AB96F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309225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Estimated Annual Means (All States)</a:t>
                </a: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0B81ED5-AF03-4A4C-B610-03BA4D1F4C13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B36552-9D9D-FB47-861A-280F65541B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571E372-4F39-1A48-B099-B519BD215043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44BDFD0D-F855-E244-BCCA-812BC0B6FB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18F1F17-BE53-ED44-B723-BB9E2F16F0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FC9C8F64-DCE6-9D4D-B2BD-4D822F8F07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9722B85-DADA-9F43-8270-A5BB1FF255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0737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ECD4ADDE-E370-A845-9682-AAD9DA9D9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62395" y="630936"/>
            <a:ext cx="12763209" cy="7882128"/>
          </a:xfr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6C5DB1C-F7A2-F243-B4AB-D549CF4B6525}"/>
              </a:ext>
            </a:extLst>
          </p:cNvPr>
          <p:cNvGrpSpPr/>
          <p:nvPr/>
        </p:nvGrpSpPr>
        <p:grpSpPr>
          <a:xfrm>
            <a:off x="7982712" y="850392"/>
            <a:ext cx="7196646" cy="1224306"/>
            <a:chOff x="8585616" y="260167"/>
            <a:chExt cx="7196646" cy="122430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C89789F-D377-5443-B86B-C108EC0AC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5616" y="1344725"/>
              <a:ext cx="392084" cy="1"/>
            </a:xfrm>
            <a:prstGeom prst="line">
              <a:avLst/>
            </a:prstGeom>
            <a:ln w="44450">
              <a:solidFill>
                <a:srgbClr val="8C50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D8F6A27-04FE-AA4B-83B8-71E7A5585381}"/>
                </a:ext>
              </a:extLst>
            </p:cNvPr>
            <p:cNvGrpSpPr/>
            <p:nvPr/>
          </p:nvGrpSpPr>
          <p:grpSpPr>
            <a:xfrm>
              <a:off x="8585616" y="1036948"/>
              <a:ext cx="394810" cy="232499"/>
              <a:chOff x="6332561" y="7986215"/>
              <a:chExt cx="579621" cy="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7EE97FD9-38B2-7C4F-8DE9-269117FDC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96B26E0-C392-B245-9EBD-B6A39FB39F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4435A06-CE31-F64C-818C-F25254E346F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D8B36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9E44D23-F705-3F42-83AE-F53392D94B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88342" y="766922"/>
              <a:ext cx="392084" cy="1"/>
            </a:xfrm>
            <a:prstGeom prst="line">
              <a:avLst/>
            </a:prstGeom>
            <a:ln w="25400">
              <a:solidFill>
                <a:srgbClr val="F7E9C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C15349-71DE-3447-A654-AAFE4E8D0F96}"/>
                </a:ext>
              </a:extLst>
            </p:cNvPr>
            <p:cNvSpPr/>
            <p:nvPr/>
          </p:nvSpPr>
          <p:spPr>
            <a:xfrm>
              <a:off x="8695671" y="266240"/>
              <a:ext cx="32063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Non-AI-populated counties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BE133A4-8A40-5045-A8C6-E83FA89AF742}"/>
                </a:ext>
              </a:extLst>
            </p:cNvPr>
            <p:cNvGrpSpPr/>
            <p:nvPr/>
          </p:nvGrpSpPr>
          <p:grpSpPr>
            <a:xfrm>
              <a:off x="8966579" y="610724"/>
              <a:ext cx="3071418" cy="869413"/>
              <a:chOff x="6764302" y="5128243"/>
              <a:chExt cx="3071418" cy="869413"/>
            </a:xfrm>
          </p:grpSpPr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0A2D97-F71B-1D47-BEB9-115680063120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FB19126-1CBD-B34E-9EC3-55994C7EDE19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A45CC060-8C5C-D24E-A43C-DB95F62DD922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C3826D3-07AB-5C47-951C-C3C2E4A5A713}"/>
                </a:ext>
              </a:extLst>
            </p:cNvPr>
            <p:cNvGrpSpPr/>
            <p:nvPr/>
          </p:nvGrpSpPr>
          <p:grpSpPr>
            <a:xfrm>
              <a:off x="12698020" y="608409"/>
              <a:ext cx="3084242" cy="876064"/>
              <a:chOff x="6751478" y="5973730"/>
              <a:chExt cx="3084242" cy="876064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2FA78EB-8CBE-154C-95AF-D121DAC7EE20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90150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97BAE65-3ADB-EA40-AAEC-E6EE9A846D80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307141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FD5F69D-3F02-0D42-AF96-E35756952E7A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93035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766E820-3FFC-974E-932F-33C418DEB890}"/>
                </a:ext>
              </a:extLst>
            </p:cNvPr>
            <p:cNvSpPr/>
            <p:nvPr/>
          </p:nvSpPr>
          <p:spPr>
            <a:xfrm>
              <a:off x="12418960" y="260167"/>
              <a:ext cx="265008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u="sng" dirty="0">
                  <a:latin typeface="Arial" panose="020B0604020202020204" pitchFamily="34" charset="0"/>
                  <a:cs typeface="Arial" panose="020B0604020202020204" pitchFamily="34" charset="0"/>
                </a:rPr>
                <a:t>AI-populated counties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50AF85C-56AA-EA4C-A936-79C6095910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0697" y="1344725"/>
              <a:ext cx="392084" cy="1"/>
            </a:xfrm>
            <a:prstGeom prst="line">
              <a:avLst/>
            </a:prstGeom>
            <a:ln w="44450">
              <a:solidFill>
                <a:srgbClr val="01665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0BA4780-B429-AF41-A7D3-CB4C754CEC37}"/>
                </a:ext>
              </a:extLst>
            </p:cNvPr>
            <p:cNvGrpSpPr/>
            <p:nvPr/>
          </p:nvGrpSpPr>
          <p:grpSpPr>
            <a:xfrm>
              <a:off x="12330697" y="1036948"/>
              <a:ext cx="394810" cy="232499"/>
              <a:chOff x="6332561" y="7986215"/>
              <a:chExt cx="579621" cy="0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95AED94-12F6-C942-A234-8BA077F959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32561" y="7986215"/>
                <a:ext cx="137160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FFAFEB8-6DE1-884E-A336-D91E4F38C1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4647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A7EFD39-BA8A-C64C-AB02-25927B75D5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75704" y="7986215"/>
                <a:ext cx="136478" cy="0"/>
              </a:xfrm>
              <a:prstGeom prst="line">
                <a:avLst/>
              </a:prstGeom>
              <a:ln w="44450">
                <a:solidFill>
                  <a:srgbClr val="5AB4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A9E706A-CD8C-2947-9192-1991679C61D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3423" y="766922"/>
              <a:ext cx="392084" cy="1"/>
            </a:xfrm>
            <a:prstGeom prst="line">
              <a:avLst/>
            </a:prstGeom>
            <a:ln w="25400">
              <a:solidFill>
                <a:srgbClr val="C7EBE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7893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B24A1-AD3A-1243-B814-11584FED075D}"/>
              </a:ext>
            </a:extLst>
          </p:cNvPr>
          <p:cNvGrpSpPr/>
          <p:nvPr/>
        </p:nvGrpSpPr>
        <p:grpSpPr>
          <a:xfrm>
            <a:off x="3048000" y="2369341"/>
            <a:ext cx="12184758" cy="4167462"/>
            <a:chOff x="-258462" y="844378"/>
            <a:chExt cx="11139616" cy="38100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9F48DECA-4CB6-F244-B04E-CFA3F57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154" y="844378"/>
              <a:ext cx="5715000" cy="381000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00185D5E-00BC-D547-89EC-998022E5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8462" y="844378"/>
              <a:ext cx="5715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20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762C-31A6-D04E-A950-11DCC872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American Indian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3CF5-DD03-7A41-81AB-52565CDE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American Indian (AI) Status: County defined if they meet one or more of the following criteria:</a:t>
            </a:r>
          </a:p>
          <a:p>
            <a:pPr lvl="1"/>
            <a:r>
              <a:rPr lang="en-US" dirty="0"/>
              <a:t>US Census: Counties &gt;5% AI Population</a:t>
            </a:r>
          </a:p>
          <a:p>
            <a:pPr lvl="1"/>
            <a:r>
              <a:rPr lang="en-US" dirty="0"/>
              <a:t>Rural AI County Clusters [Wallace et al., 2019]</a:t>
            </a:r>
          </a:p>
          <a:p>
            <a:pPr lvl="1"/>
            <a:r>
              <a:rPr lang="en-US" dirty="0"/>
              <a:t>Counties within tribal subdivisions of federally-recognized reservations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36AA-E63E-2041-8C30-0050D895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B50A-A855-8E4D-BE9A-97BFC04A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F46A-7FA4-5A44-9FD3-C20569405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6ADAAC-35F7-3749-8890-3A967FB4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69" y="1143000"/>
            <a:ext cx="11403263" cy="6858000"/>
          </a:xfrm>
          <a:prstGeom prst="rect">
            <a:avLst/>
          </a:prstGeom>
        </p:spPr>
      </p:pic>
      <p:pic>
        <p:nvPicPr>
          <p:cNvPr id="6" name="Picture 5" descr="A picture containing necklace, mirror&#10;&#10;Description automatically generated">
            <a:extLst>
              <a:ext uri="{FF2B5EF4-FFF2-40B4-BE49-F238E27FC236}">
                <a16:creationId xmlns:a16="http://schemas.microsoft.com/office/drawing/2014/main" id="{C5486A63-7AF9-B541-ACA1-3482611F51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476" y="5422814"/>
            <a:ext cx="318452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D1BD6-8580-0A4D-8057-564635E0CC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16" y="1416815"/>
            <a:ext cx="8534968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1" y="1480458"/>
            <a:ext cx="155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6CADC-6472-5745-905C-CF2D334D604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F65E9453-D097-CB49-A7CC-8FC0A3CC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0" y="1480457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EFF91-FA30-2E44-BB74-B65B1714919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C1230185-0F86-7440-B1B2-45205E13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73CD0E-CA4D-474C-8D70-79DEA91C7C15}"/>
              </a:ext>
            </a:extLst>
          </p:cNvPr>
          <p:cNvGrpSpPr/>
          <p:nvPr/>
        </p:nvGrpSpPr>
        <p:grpSpPr>
          <a:xfrm>
            <a:off x="5458750" y="1217813"/>
            <a:ext cx="7370503" cy="6741625"/>
            <a:chOff x="1495737" y="74812"/>
            <a:chExt cx="7370503" cy="674162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AE3C5-9BE3-634E-8BBD-099A40D1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737" y="74812"/>
              <a:ext cx="7370503" cy="62365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2CC53-1814-2049-A861-F1FEF8E72A5A}"/>
                </a:ext>
              </a:extLst>
            </p:cNvPr>
            <p:cNvSpPr txBox="1"/>
            <p:nvPr/>
          </p:nvSpPr>
          <p:spPr>
            <a:xfrm>
              <a:off x="1495737" y="6046996"/>
              <a:ext cx="7370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a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1 adjusted for county type.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b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2 adjusted for county type, population density.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c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3 adjusted for county type, population density, median household income</a:t>
              </a:r>
              <a:r>
                <a:rPr lang="en-US" sz="16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35291-B22F-EC44-8437-510DEAA0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461" y="1917332"/>
            <a:ext cx="8792748" cy="365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8E87-BE9B-6542-84DC-0DA0193C574B}"/>
              </a:ext>
            </a:extLst>
          </p:cNvPr>
          <p:cNvSpPr txBox="1"/>
          <p:nvPr/>
        </p:nvSpPr>
        <p:spPr>
          <a:xfrm>
            <a:off x="3848891" y="5335439"/>
            <a:ext cx="737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1 adjusted for county type.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2 adjusted for county type, population density.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3 adjusted for county type, population density, median household income</a:t>
            </a:r>
            <a:r>
              <a:rPr lang="en-US" sz="16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2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12647</TotalTime>
  <Words>875</Words>
  <Application>Microsoft Macintosh PowerPoint</Application>
  <PresentationFormat>Custom</PresentationFormat>
  <Paragraphs>140</Paragraphs>
  <Slides>26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Source Sans Pro Light</vt:lpstr>
      <vt:lpstr>Office Theme</vt:lpstr>
      <vt:lpstr>Research Questions &amp; Hypotheses</vt:lpstr>
      <vt:lpstr>Data Sources</vt:lpstr>
      <vt:lpstr>Classifying American Indian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American Indian Counties</dc:title>
  <dc:creator>Li, Mengyuan</dc:creator>
  <cp:lastModifiedBy>Li, Mengyuan</cp:lastModifiedBy>
  <cp:revision>98</cp:revision>
  <dcterms:created xsi:type="dcterms:W3CDTF">2020-06-25T19:35:42Z</dcterms:created>
  <dcterms:modified xsi:type="dcterms:W3CDTF">2020-12-11T21:34:20Z</dcterms:modified>
</cp:coreProperties>
</file>